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569" r:id="rId2"/>
    <p:sldId id="599" r:id="rId3"/>
    <p:sldId id="517" r:id="rId4"/>
    <p:sldId id="548" r:id="rId5"/>
    <p:sldId id="570" r:id="rId6"/>
    <p:sldId id="518" r:id="rId7"/>
    <p:sldId id="525" r:id="rId8"/>
    <p:sldId id="604" r:id="rId9"/>
    <p:sldId id="605" r:id="rId10"/>
    <p:sldId id="606" r:id="rId11"/>
    <p:sldId id="526" r:id="rId12"/>
    <p:sldId id="600" r:id="rId13"/>
    <p:sldId id="624" r:id="rId14"/>
    <p:sldId id="625" r:id="rId15"/>
    <p:sldId id="572" r:id="rId16"/>
    <p:sldId id="663" r:id="rId17"/>
    <p:sldId id="521" r:id="rId18"/>
    <p:sldId id="520" r:id="rId19"/>
    <p:sldId id="522" r:id="rId20"/>
    <p:sldId id="523" r:id="rId21"/>
    <p:sldId id="527" r:id="rId22"/>
    <p:sldId id="528" r:id="rId23"/>
    <p:sldId id="531" r:id="rId24"/>
    <p:sldId id="529" r:id="rId25"/>
    <p:sldId id="607" r:id="rId26"/>
    <p:sldId id="532" r:id="rId27"/>
    <p:sldId id="678" r:id="rId28"/>
    <p:sldId id="550" r:id="rId29"/>
    <p:sldId id="534" r:id="rId30"/>
    <p:sldId id="552" r:id="rId31"/>
    <p:sldId id="629" r:id="rId32"/>
    <p:sldId id="662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642" r:id="rId45"/>
    <p:sldId id="644" r:id="rId46"/>
    <p:sldId id="645" r:id="rId47"/>
    <p:sldId id="646" r:id="rId48"/>
    <p:sldId id="676" r:id="rId49"/>
    <p:sldId id="677" r:id="rId50"/>
    <p:sldId id="652" r:id="rId51"/>
    <p:sldId id="653" r:id="rId52"/>
    <p:sldId id="654" r:id="rId53"/>
    <p:sldId id="655" r:id="rId54"/>
    <p:sldId id="656" r:id="rId55"/>
    <p:sldId id="657" r:id="rId56"/>
    <p:sldId id="658" r:id="rId57"/>
    <p:sldId id="659" r:id="rId58"/>
    <p:sldId id="660" r:id="rId59"/>
    <p:sldId id="661" r:id="rId60"/>
    <p:sldId id="647" r:id="rId61"/>
    <p:sldId id="648" r:id="rId62"/>
    <p:sldId id="551" r:id="rId63"/>
    <p:sldId id="553" r:id="rId64"/>
    <p:sldId id="608" r:id="rId65"/>
    <p:sldId id="560" r:id="rId66"/>
    <p:sldId id="573" r:id="rId67"/>
    <p:sldId id="538" r:id="rId68"/>
    <p:sldId id="540" r:id="rId69"/>
    <p:sldId id="539" r:id="rId70"/>
    <p:sldId id="541" r:id="rId71"/>
    <p:sldId id="601" r:id="rId72"/>
    <p:sldId id="612" r:id="rId73"/>
    <p:sldId id="575" r:id="rId74"/>
    <p:sldId id="613" r:id="rId75"/>
    <p:sldId id="614" r:id="rId76"/>
    <p:sldId id="671" r:id="rId77"/>
    <p:sldId id="609" r:id="rId78"/>
    <p:sldId id="565" r:id="rId79"/>
    <p:sldId id="616" r:id="rId80"/>
    <p:sldId id="617" r:id="rId81"/>
    <p:sldId id="670" r:id="rId82"/>
    <p:sldId id="664" r:id="rId83"/>
    <p:sldId id="665" r:id="rId84"/>
    <p:sldId id="666" r:id="rId85"/>
    <p:sldId id="667" r:id="rId86"/>
    <p:sldId id="668" r:id="rId87"/>
    <p:sldId id="669" r:id="rId88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8" autoAdjust="0"/>
    <p:restoredTop sz="94541" autoAdjust="0"/>
  </p:normalViewPr>
  <p:slideViewPr>
    <p:cSldViewPr>
      <p:cViewPr varScale="1">
        <p:scale>
          <a:sx n="82" d="100"/>
          <a:sy n="82" d="100"/>
        </p:scale>
        <p:origin x="1742" y="7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4592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1.xml"/><Relationship Id="rId13" Type="http://schemas.openxmlformats.org/officeDocument/2006/relationships/slide" Target="slides/slide46.xml"/><Relationship Id="rId3" Type="http://schemas.openxmlformats.org/officeDocument/2006/relationships/slide" Target="slides/slide34.xml"/><Relationship Id="rId7" Type="http://schemas.openxmlformats.org/officeDocument/2006/relationships/slide" Target="slides/slide40.xml"/><Relationship Id="rId12" Type="http://schemas.openxmlformats.org/officeDocument/2006/relationships/slide" Target="slides/slide45.xml"/><Relationship Id="rId17" Type="http://schemas.openxmlformats.org/officeDocument/2006/relationships/slide" Target="slides/slide84.xml"/><Relationship Id="rId2" Type="http://schemas.openxmlformats.org/officeDocument/2006/relationships/slide" Target="slides/slide33.xml"/><Relationship Id="rId16" Type="http://schemas.openxmlformats.org/officeDocument/2006/relationships/slide" Target="slides/slide83.xml"/><Relationship Id="rId1" Type="http://schemas.openxmlformats.org/officeDocument/2006/relationships/slide" Target="slides/slide31.xml"/><Relationship Id="rId6" Type="http://schemas.openxmlformats.org/officeDocument/2006/relationships/slide" Target="slides/slide37.xml"/><Relationship Id="rId11" Type="http://schemas.openxmlformats.org/officeDocument/2006/relationships/slide" Target="slides/slide44.xml"/><Relationship Id="rId5" Type="http://schemas.openxmlformats.org/officeDocument/2006/relationships/slide" Target="slides/slide36.xml"/><Relationship Id="rId15" Type="http://schemas.openxmlformats.org/officeDocument/2006/relationships/slide" Target="slides/slide61.xml"/><Relationship Id="rId10" Type="http://schemas.openxmlformats.org/officeDocument/2006/relationships/slide" Target="slides/slide43.xml"/><Relationship Id="rId4" Type="http://schemas.openxmlformats.org/officeDocument/2006/relationships/slide" Target="slides/slide35.xml"/><Relationship Id="rId9" Type="http://schemas.openxmlformats.org/officeDocument/2006/relationships/slide" Target="slides/slide42.xml"/><Relationship Id="rId14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016" y="4560901"/>
            <a:ext cx="5367494" cy="43178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00420" tIns="50212" rIns="100420" bIns="502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0" y="728663"/>
            <a:ext cx="4778375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2313"/>
            <a:ext cx="4795838" cy="35972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789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89" tIns="47491" rIns="94989" bIns="4749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1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5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457200" y="6400800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/>
              <a:t>01/27/2021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2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3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 dirty="0"/>
              <a:t>Data Mining: Data</a:t>
            </a:r>
            <a:endParaRPr lang="en-US" sz="2800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3287444"/>
            <a:ext cx="81534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Lecture Notes for Chapter 2</a:t>
            </a:r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64646" imgH="5274525" progId="Word.Document.8">
                  <p:embed/>
                </p:oleObj>
              </mc:Choice>
              <mc:Fallback>
                <p:oleObj name="Document" r:id="rId2" imgW="8464646" imgH="5274525" progId="Word.Document.8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pPr marL="1311275" lvl="2" indent="-396875"/>
            <a:endParaRPr lang="en-US" sz="1800" dirty="0"/>
          </a:p>
          <a:p>
            <a:r>
              <a:rPr lang="en-US" sz="2400" dirty="0"/>
              <a:t>If we met a friend in the grocery store would we ever say the following?</a:t>
            </a:r>
            <a:br>
              <a:rPr lang="en-US" sz="2400" dirty="0"/>
            </a:br>
            <a:br>
              <a:rPr lang="en-US" sz="1000" dirty="0"/>
            </a:br>
            <a:r>
              <a:rPr lang="en-US" sz="2400" i="1" dirty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Critiques of the attribute categorization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Real data is approximate and noisy</a:t>
            </a:r>
          </a:p>
          <a:p>
            <a:pPr lvl="1"/>
            <a:r>
              <a:rPr lang="en-US" sz="2000" dirty="0"/>
              <a:t>This can complicate recognition of the proper attribute type</a:t>
            </a:r>
          </a:p>
          <a:p>
            <a:pPr lvl="1"/>
            <a:r>
              <a:rPr lang="en-US" sz="2000" dirty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 indent="233363"/>
            <a:endParaRPr lang="en-US" sz="1600" dirty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(among </a:t>
            </a:r>
            <a:r>
              <a:rPr lang="en-US"/>
              <a:t>many possible) </a:t>
            </a:r>
            <a:r>
              <a:rPr lang="en-US" dirty="0"/>
              <a:t>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present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end, what is meaningful can be specific to 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</a:t>
            </a:r>
            <a:r>
              <a:rPr lang="en-US" sz="2400"/>
              <a:t>of challenges</a:t>
            </a: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7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05628" imgH="5779008" progId="Word.Document.8">
                  <p:embed/>
                </p:oleObj>
              </mc:Choice>
              <mc:Fallback>
                <p:oleObj name="Document" r:id="rId3" imgW="5405628" imgH="57790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a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706222" imgH="1480748" progId="Visio.Drawing.6">
                  <p:embed/>
                </p:oleObj>
              </mc:Choice>
              <mc:Fallback>
                <p:oleObj name="VISIO" r:id="rId3" imgW="5706222" imgH="148074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925718" imgH="2693902" progId="Visio.Drawing.6">
                  <p:embed/>
                </p:oleObj>
              </mc:Choice>
              <mc:Fallback>
                <p:oleObj name="Visio" r:id="rId3" imgW="5925718" imgH="2693902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 and Objects</a:t>
            </a:r>
          </a:p>
          <a:p>
            <a:endParaRPr lang="en-US" dirty="0"/>
          </a:p>
          <a:p>
            <a:r>
              <a:rPr lang="en-US" dirty="0"/>
              <a:t>Types of Data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endParaRPr lang="en-US" dirty="0"/>
          </a:p>
          <a:p>
            <a:r>
              <a:rPr lang="en-US" dirty="0"/>
              <a:t>Similarity and Distance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special type of data, where </a:t>
            </a:r>
          </a:p>
          <a:p>
            <a:pPr lvl="1"/>
            <a:r>
              <a:rPr lang="en-US" sz="2000" dirty="0"/>
              <a:t>Each transaction involves a set of items.  </a:t>
            </a:r>
          </a:p>
          <a:p>
            <a:pPr lvl="1"/>
            <a:r>
              <a:rPr lang="en-US" sz="2000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  <a:p>
            <a:pPr lvl="1"/>
            <a:r>
              <a:rPr lang="en-US" sz="2000" dirty="0"/>
              <a:t>Can represent transaction data as record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39724" imgH="646176" progId="Visio.Drawing.6">
                  <p:embed/>
                </p:oleObj>
              </mc:Choice>
              <mc:Fallback>
                <p:oleObj name="VISIO" r:id="rId3" imgW="839724" imgH="646176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792724" imgH="5411724" progId="Visio.Drawing.6">
                  <p:embed/>
                </p:oleObj>
              </mc:Choice>
              <mc:Fallback>
                <p:oleObj name="VISIO" r:id="rId6" imgW="5792724" imgH="5411724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0196" imgH="1991868" progId="Visio.Drawing.6">
                  <p:embed/>
                </p:oleObj>
              </mc:Choice>
              <mc:Fallback>
                <p:oleObj name="VISIO" r:id="rId3" imgW="2330196" imgH="199186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Wrong data </a:t>
            </a:r>
          </a:p>
          <a:p>
            <a:pPr lvl="1"/>
            <a:r>
              <a:rPr lang="en-US" dirty="0"/>
              <a:t>Fake data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+mj-lt"/>
              </a:rPr>
              <a:t>For objects, noise is an extraneous object</a:t>
            </a:r>
          </a:p>
          <a:p>
            <a:r>
              <a:rPr lang="en-US" sz="2600" dirty="0">
                <a:latin typeface="+mj-lt"/>
              </a:rPr>
              <a:t>For attributes, noise refers to modification of original values</a:t>
            </a:r>
          </a:p>
          <a:p>
            <a:pPr lvl="1"/>
            <a:r>
              <a:rPr lang="en-US" sz="2100" dirty="0">
                <a:latin typeface="+mj-lt"/>
              </a:rPr>
              <a:t>Examples: distortion of a person’s voice when talking on a poor phone and “snow” on television screen</a:t>
            </a:r>
          </a:p>
          <a:p>
            <a:pPr lvl="1"/>
            <a:r>
              <a:rPr lang="en-US" sz="2100" dirty="0">
                <a:latin typeface="+mj-lt"/>
              </a:rPr>
              <a:t>The figures below show two sine waves of the same magnitude and different frequencies, the waves combined, and the two sine waves with random noise</a:t>
            </a:r>
          </a:p>
          <a:p>
            <a:pPr lvl="2"/>
            <a:r>
              <a:rPr lang="en-US" sz="1700" dirty="0">
                <a:latin typeface="+mj-lt"/>
              </a:rPr>
              <a:t> The magnitude and shape of the original signal is distorted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54409-6EE6-4A1C-9D0B-7CD3AF6E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3045649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AF5E1-14E2-4B56-A568-ADB4A465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81" y="3733800"/>
            <a:ext cx="3045649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6DA59-19B3-4F8E-A616-32746CC7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1" y="3733800"/>
            <a:ext cx="304564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C660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/>
              <a:t>Case 1:</a:t>
            </a:r>
            <a:r>
              <a:rPr lang="en-US" dirty="0"/>
              <a:t> Outliers are </a:t>
            </a:r>
            <a:br>
              <a:rPr lang="en-US" dirty="0"/>
            </a:br>
            <a:r>
              <a:rPr lang="en-US" dirty="0"/>
              <a:t>noise that interferes</a:t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b="1" dirty="0"/>
              <a:t>Case 2: </a:t>
            </a:r>
            <a:r>
              <a:rPr lang="en-US" dirty="0"/>
              <a:t>Outliers are </a:t>
            </a:r>
            <a:br>
              <a:rPr lang="en-US" dirty="0"/>
            </a:br>
            <a:r>
              <a:rPr lang="en-US" dirty="0"/>
              <a:t>the goal of our analysis</a:t>
            </a:r>
          </a:p>
          <a:p>
            <a:pPr lvl="2"/>
            <a:r>
              <a:rPr lang="en-US" dirty="0"/>
              <a:t> </a:t>
            </a:r>
            <a:r>
              <a:rPr lang="en-US" sz="2200" dirty="0"/>
              <a:t>Credit card fraud</a:t>
            </a:r>
          </a:p>
          <a:p>
            <a:pPr lvl="2"/>
            <a:r>
              <a:rPr lang="en-US" sz="2200" dirty="0"/>
              <a:t> Intrusion detection</a:t>
            </a:r>
            <a:r>
              <a:rPr lang="en-US" dirty="0"/>
              <a:t> </a:t>
            </a:r>
          </a:p>
          <a:p>
            <a:pPr lvl="2"/>
            <a:endParaRPr lang="en-US" sz="1200" dirty="0"/>
          </a:p>
          <a:p>
            <a:r>
              <a:rPr lang="en-US" dirty="0"/>
              <a:t>Causes?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CC66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CC66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dirty="0"/>
              <a:t>Attribute is also known as variable,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5628" imgH="5779008" progId="Word.Document.8">
                    <p:embed/>
                  </p:oleObj>
                </mc:Choice>
                <mc:Fallback>
                  <p:oleObj name="Document" r:id="rId3" imgW="5405628" imgH="5779008" progId="Word.Documen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/>
            <a:endParaRPr lang="en-US" dirty="0"/>
          </a:p>
          <a:p>
            <a:r>
              <a:rPr lang="en-US" dirty="0"/>
              <a:t>When should duplicate data not be removed?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CC66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/>
              <a:t>The following table shows the similarity and dissimilarity between 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/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31692" imgH="2656332" progId="Visio.Drawing.6">
                  <p:embed/>
                </p:oleObj>
              </mc:Choice>
              <mc:Fallback>
                <p:oleObj name="VISIO" r:id="rId2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836725" imgH="846287" progId="Excel.Sheet.8">
                  <p:embed/>
                </p:oleObj>
              </mc:Choice>
              <mc:Fallback>
                <p:oleObj name="Worksheet" r:id="rId4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055925" imgH="846287" progId="Excel.Sheet.8">
                  <p:embed/>
                </p:oleObj>
              </mc:Choice>
              <mc:Fallback>
                <p:oleObj name="Worksheet" r:id="rId6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  <a:r>
              <a:rPr lang="en-US" sz="2200" dirty="0"/>
              <a:t>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/>
              <a:t> is a parameter, </a:t>
            </a:r>
            <a:r>
              <a:rPr lang="en-US" sz="22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/>
              <a:t> is the number of dimensions (attributes)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and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are, respectively,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/>
              <a:t> attributes (components) or data objects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A common example of this for binary vectors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836725" imgH="846287" progId="Excel.Sheet.8">
                  <p:embed/>
                </p:oleObj>
              </mc:Choice>
              <mc:Fallback>
                <p:oleObj name="Worksheet" r:id="rId2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055925" imgH="846287" progId="Excel.Sheet.8">
                  <p:embed/>
                </p:oleObj>
              </mc:Choice>
              <mc:Fallback>
                <p:oleObj name="Worksheet" r:id="rId4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055925" imgH="846287" progId="Excel.Sheet.8">
                  <p:embed/>
                </p:oleObj>
              </mc:Choice>
              <mc:Fallback>
                <p:oleObj name="Worksheet" r:id="rId6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3055925" imgH="861243" progId="Excel.Sheet.8">
                  <p:embed/>
                </p:oleObj>
              </mc:Choice>
              <mc:Fallback>
                <p:oleObj name="Worksheet" r:id="rId8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𝐦𝐚𝐡𝐚𝐥𝐚𝐧𝐨𝐛𝐢𝐬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aseline="30000" dirty="0"/>
                  <a:t>-0.5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  <a:blipFill>
                <a:blip r:embed="rId3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800" imgH="457200" progId="Equation.3">
                  <p:embed/>
                </p:oleObj>
              </mc:Choice>
              <mc:Fallback>
                <p:oleObj name="Equation" r:id="rId2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C6600"/>
                </a:solidFill>
              </a:rPr>
              <a:t>Attribute values</a:t>
            </a:r>
            <a:r>
              <a:rPr lang="en-US" b="1" i="1" dirty="0"/>
              <a:t>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 But properties of attribute can be different than the properties of the values used to represent the attribute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>
                <a:cs typeface="Times New Roman" panose="02020603050405020304" pitchFamily="18" charset="0"/>
              </a:rPr>
              <a:t>if and </a:t>
            </a:r>
            <a:r>
              <a:rPr lang="en-US" dirty="0"/>
              <a:t>only if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.  </a:t>
            </a:r>
            <a:br>
              <a:rPr lang="en-US" dirty="0"/>
            </a:br>
            <a:r>
              <a:rPr lang="en-US" dirty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A distance that satisfies these properties is a </a:t>
            </a:r>
            <a:r>
              <a:rPr lang="en-US" dirty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dirty="0"/>
              <a:t>(does not always hold, e.g., cosine)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Common situation is that objects,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cmmi10" pitchFamily="34" charset="0"/>
              </a:rPr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/>
              <a:t> </a:t>
            </a:r>
            <a:r>
              <a:rPr lang="en-US" sz="2000" dirty="0"/>
              <a:t>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/>
              <a:t> </a:t>
            </a:r>
            <a:r>
              <a:rPr lang="en-US" sz="2000" dirty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/>
              <a:t>Simple Matching and </a:t>
            </a:r>
            <a:r>
              <a:rPr lang="en-US" sz="2000" dirty="0" err="1"/>
              <a:t>Jaccard</a:t>
            </a:r>
            <a:r>
              <a:rPr lang="en-US" sz="2000" dirty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              	=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	  	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cs typeface="Times New Roman" pitchFamily="18" charset="0"/>
              </a:rPr>
              <a:t> If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 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>
                <a:cs typeface="Times New Roman" pitchFamily="18" charset="0"/>
              </a:rPr>
              <a:t> 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>
                <a:cs typeface="Times New Roman" pitchFamily="18" charset="0"/>
              </a:rPr>
              <a:t> is the   length of vector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2857" imgH="7228571" progId="Paint.Picture">
                  <p:embed/>
                </p:oleObj>
              </mc:Choice>
              <mc:Fallback>
                <p:oleObj name="Bitmap Image" r:id="rId2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B0043-3522-4C58-AFFA-73F19119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063665"/>
            <a:ext cx="3612000" cy="2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18500" cy="5181600"/>
          </a:xfrm>
        </p:spPr>
        <p:txBody>
          <a:bodyPr/>
          <a:lstStyle/>
          <a:p>
            <a:r>
              <a:rPr lang="en-US" sz="1800" dirty="0"/>
              <a:t>Compare the three proximity measures according to their behavior under variable transformation</a:t>
            </a:r>
          </a:p>
          <a:p>
            <a:pPr lvl="1"/>
            <a:r>
              <a:rPr lang="en-US" sz="1800" dirty="0"/>
              <a:t>scaling: multiplication by a value</a:t>
            </a:r>
          </a:p>
          <a:p>
            <a:pPr lvl="1"/>
            <a:r>
              <a:rPr lang="en-US" sz="1800" dirty="0"/>
              <a:t>translation: adding a constant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Consider the example</a:t>
            </a:r>
          </a:p>
          <a:p>
            <a:pPr lvl="1"/>
            <a:r>
              <a:rPr lang="en-US" sz="1600" b="1" dirty="0"/>
              <a:t>x </a:t>
            </a:r>
            <a:r>
              <a:rPr lang="en-US" sz="1600" dirty="0"/>
              <a:t>= (1</a:t>
            </a:r>
            <a:r>
              <a:rPr lang="en-US" sz="1600" i="1" dirty="0"/>
              <a:t>, </a:t>
            </a:r>
            <a:r>
              <a:rPr lang="en-US" sz="1600" dirty="0"/>
              <a:t>2</a:t>
            </a:r>
            <a:r>
              <a:rPr lang="en-US" sz="1600" i="1" dirty="0"/>
              <a:t>, </a:t>
            </a:r>
            <a:r>
              <a:rPr lang="en-US" sz="1600" dirty="0"/>
              <a:t>4</a:t>
            </a:r>
            <a:r>
              <a:rPr lang="en-US" sz="1600" i="1" dirty="0"/>
              <a:t>, </a:t>
            </a:r>
            <a:r>
              <a:rPr lang="en-US" sz="1600" dirty="0"/>
              <a:t>3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0), </a:t>
            </a:r>
            <a:r>
              <a:rPr lang="es-ES" sz="1600" b="1" dirty="0"/>
              <a:t>y </a:t>
            </a:r>
            <a:r>
              <a:rPr lang="es-ES" sz="1600" dirty="0"/>
              <a:t>= (1</a:t>
            </a:r>
            <a:r>
              <a:rPr lang="es-ES" sz="1600" i="1" dirty="0"/>
              <a:t>, </a:t>
            </a:r>
            <a:r>
              <a:rPr lang="es-ES" sz="1600" dirty="0"/>
              <a:t>2</a:t>
            </a:r>
            <a:r>
              <a:rPr lang="es-ES" sz="1600" i="1" dirty="0"/>
              <a:t>, </a:t>
            </a:r>
            <a:r>
              <a:rPr lang="es-ES" sz="1600" dirty="0"/>
              <a:t>3</a:t>
            </a:r>
            <a:r>
              <a:rPr lang="es-ES" sz="1600" i="1" dirty="0"/>
              <a:t>, </a:t>
            </a:r>
            <a:r>
              <a:rPr lang="es-ES" sz="1600" dirty="0"/>
              <a:t>4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0)</a:t>
            </a:r>
          </a:p>
          <a:p>
            <a:pPr lvl="1"/>
            <a:r>
              <a:rPr lang="en-US" sz="1600" b="1" dirty="0" err="1"/>
              <a:t>y</a:t>
            </a:r>
            <a:r>
              <a:rPr lang="en-US" sz="1600" b="1" baseline="-25000" dirty="0" err="1"/>
              <a:t>s</a:t>
            </a:r>
            <a:r>
              <a:rPr lang="en-US" sz="1600" b="1" baseline="-25000" dirty="0"/>
              <a:t>  </a:t>
            </a:r>
            <a:r>
              <a:rPr lang="en-US" sz="1600" b="1" dirty="0"/>
              <a:t>= y * 2 </a:t>
            </a:r>
            <a:r>
              <a:rPr lang="en-US" sz="1600" dirty="0"/>
              <a:t>(scaled version of y),  </a:t>
            </a:r>
            <a:r>
              <a:rPr lang="en-US" sz="1600" b="1" dirty="0" err="1"/>
              <a:t>y</a:t>
            </a:r>
            <a:r>
              <a:rPr lang="en-US" sz="1600" b="1" baseline="-25000" dirty="0" err="1"/>
              <a:t>t</a:t>
            </a:r>
            <a:r>
              <a:rPr lang="en-US" sz="1600" b="1" baseline="-25000" dirty="0"/>
              <a:t>  </a:t>
            </a:r>
            <a:r>
              <a:rPr lang="en-US" sz="1600" b="1" dirty="0"/>
              <a:t>= y + 5 </a:t>
            </a:r>
            <a:r>
              <a:rPr lang="en-US" sz="1600" dirty="0"/>
              <a:t>(translated version)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7BA8C3-7A0B-42B0-8D26-79BB9CEC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72512"/>
              </p:ext>
            </p:extLst>
          </p:nvPr>
        </p:nvGraphicFramePr>
        <p:xfrm>
          <a:off x="609600" y="2438400"/>
          <a:ext cx="6248399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68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950843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290430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2105439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scaling (multiplication)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translation (addition)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6869856-363E-4731-BC31-A8F9D8124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64103"/>
              </p:ext>
            </p:extLst>
          </p:nvPr>
        </p:nvGraphicFramePr>
        <p:xfrm>
          <a:off x="609600" y="4881880"/>
          <a:ext cx="5638800" cy="129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615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858078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164535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1900030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sz="1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y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t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1.4142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5.8310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14.2127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9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723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43DC-A7A2-4E7B-8F27-16423F4B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F03CF-33BF-477C-AFA5-11242FC5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Choice of the right proximity measure depends on the domain</a:t>
            </a:r>
          </a:p>
          <a:p>
            <a:r>
              <a:rPr lang="en-US" sz="2200" dirty="0"/>
              <a:t>What is the correct choice of proximity measure for the following situations?</a:t>
            </a:r>
          </a:p>
          <a:p>
            <a:pPr lvl="1"/>
            <a:r>
              <a:rPr lang="en-US" sz="2000" dirty="0"/>
              <a:t>Comparing documents using the frequencies of words</a:t>
            </a:r>
          </a:p>
          <a:p>
            <a:pPr marL="1147763" lvl="2" indent="-233363"/>
            <a:r>
              <a:rPr lang="en-US" sz="1600" dirty="0"/>
              <a:t>Documents are considered similar if the word frequencies are similar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the temperature in Celsius of two locations</a:t>
            </a:r>
          </a:p>
          <a:p>
            <a:pPr marL="1147763" lvl="2" indent="-233363"/>
            <a:r>
              <a:rPr lang="en-US" sz="1600" dirty="0"/>
              <a:t>Two locations are considered similar if the temperatures are similar in magnitude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two time series of temperature measured in Celsius</a:t>
            </a:r>
          </a:p>
          <a:p>
            <a:pPr marL="1147763" lvl="2" indent="-233363"/>
            <a:r>
              <a:rPr lang="en-US" sz="1600" dirty="0"/>
              <a:t>Two time series are considered similar if their “shape” is similar, i.e., they vary in the same way over time, achieving minimums and maximums at similar times, etc. </a:t>
            </a:r>
          </a:p>
          <a:p>
            <a:pPr lvl="1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4382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82412" imgH="4442460" progId="Visio.Drawing.6">
                  <p:embed/>
                </p:oleObj>
              </mc:Choice>
              <mc:Fallback>
                <p:oleObj name="VISIO" r:id="rId3" imgW="5582412" imgH="444246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the ordering  and additvity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0" y="2984500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only the ordering property of  length.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of application</a:t>
            </a:r>
          </a:p>
          <a:p>
            <a:pPr lvl="1"/>
            <a:r>
              <a:rPr lang="en-US" dirty="0"/>
              <a:t>Similarity measures tend to be specific to the type of attribute and data </a:t>
            </a:r>
          </a:p>
          <a:p>
            <a:pPr lvl="1"/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/>
            <a:r>
              <a:rPr lang="en-US" dirty="0"/>
              <a:t>Symmetry is a common one</a:t>
            </a:r>
          </a:p>
          <a:p>
            <a:pPr lvl="1"/>
            <a:r>
              <a:rPr lang="en-US" dirty="0"/>
              <a:t>Tolerance to noise and outliers is another</a:t>
            </a:r>
          </a:p>
          <a:p>
            <a:pPr lvl="1"/>
            <a:r>
              <a:rPr lang="en-US" dirty="0"/>
              <a:t>Ability to find more types of patterns? </a:t>
            </a:r>
          </a:p>
          <a:p>
            <a:pPr lvl="1"/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Based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is a well-developed and fundamental disciple with broad applications</a:t>
            </a:r>
          </a:p>
          <a:p>
            <a:endParaRPr lang="en-US" dirty="0"/>
          </a:p>
          <a:p>
            <a:r>
              <a:rPr lang="en-US" dirty="0"/>
              <a:t>Some similarity measures are based on information theory </a:t>
            </a:r>
          </a:p>
          <a:p>
            <a:pPr lvl="1"/>
            <a:r>
              <a:rPr lang="en-US" dirty="0"/>
              <a:t>Mutual information in various versions</a:t>
            </a:r>
          </a:p>
          <a:p>
            <a:pPr lvl="1"/>
            <a:r>
              <a:rPr lang="en-US" dirty="0"/>
              <a:t>Maximal Information Coefficient (MIC) and related measures</a:t>
            </a:r>
          </a:p>
          <a:p>
            <a:pPr lvl="1"/>
            <a:r>
              <a:rPr lang="en-US" dirty="0"/>
              <a:t>General and can handle non-linear relationships</a:t>
            </a:r>
          </a:p>
          <a:p>
            <a:pPr lvl="1"/>
            <a:r>
              <a:rPr lang="en-US" dirty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Information relates to possible outcomes of an event </a:t>
            </a:r>
          </a:p>
          <a:p>
            <a:pPr lvl="1"/>
            <a:r>
              <a:rPr lang="en-US" dirty="0"/>
              <a:t>transmission of a message, flip of a coin, or measurement of a piece of 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more certain an outcome, the less information that it contains and vice-versa</a:t>
            </a:r>
          </a:p>
          <a:p>
            <a:pPr lvl="1"/>
            <a:r>
              <a:rPr lang="en-US" dirty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the probability of an outcome, the more information it provides and vice-versa</a:t>
            </a:r>
          </a:p>
          <a:p>
            <a:pPr lvl="1"/>
            <a:r>
              <a:rPr lang="en-US" dirty="0"/>
              <a:t>Entropy is the commonly used measure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</a:t>
                </a:r>
              </a:p>
              <a:p>
                <a:pPr lvl="1"/>
                <a:r>
                  <a:rPr lang="en-US" dirty="0"/>
                  <a:t>a variable (event),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with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possible values (outcomes),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each outcome having probability,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/>
                  <a:t>, is given by</a:t>
                </a:r>
                <a:endParaRPr lang="en-US" i="1" baseline="-25000" dirty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Entropy is between 0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measured in bits</a:t>
                </a:r>
              </a:p>
              <a:p>
                <a:pPr lvl="1"/>
                <a:r>
                  <a:rPr lang="en-US" dirty="0"/>
                  <a:t>Thus, entropy is a measure of how many bits it takes to represent an observation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on average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6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coin with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/>
                  <a:t> of heads and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/>
                  <a:t>of tails</a:t>
                </a:r>
              </a:p>
              <a:p>
                <a:endParaRPr lang="en-US" sz="1000" dirty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/>
                  <a:t>(fair coin)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is the entropy of a fair four-sided die? 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Maximum entropy is log</a:t>
            </a:r>
            <a:r>
              <a:rPr lang="en-US" baseline="-25000" dirty="0"/>
              <a:t>2</a:t>
            </a:r>
            <a:r>
              <a:rPr lang="en-US" dirty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dirty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/>
                  <a:t>) of some attribute,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e.g., the hair color of students in the class, </a:t>
                </a:r>
              </a:p>
              <a:p>
                <a:pPr lvl="1"/>
                <a:r>
                  <a:rPr lang="en-US" dirty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/>
                  <a:t> different possible values</a:t>
                </a:r>
              </a:p>
              <a:p>
                <a:pPr lvl="1"/>
                <a:r>
                  <a:rPr lang="en-US" dirty="0"/>
                  <a:t>And the number of observation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is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/>
              </a:p>
              <a:p>
                <a:pPr lvl="1"/>
                <a:r>
                  <a:rPr lang="en-US" dirty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/>
                  <a:t>For continuous data, the calculation is harder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Information one variable provides about another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/>
                  <a:t> is the joint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/>
                  <a:t> is the probability that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/>
                  <a:t> occur together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/>
                  <a:t>For discrete variables, this is easy to compute</a:t>
                </a:r>
              </a:p>
              <a:p>
                <a:endParaRPr lang="en-US" dirty="0"/>
              </a:p>
              <a:p>
                <a:r>
                  <a:rPr lang="en-US" dirty="0"/>
                  <a:t>Maximum mutual information for discrete variables is </a:t>
                </a:r>
                <a:br>
                  <a:rPr lang="en-US" dirty="0"/>
                </a:b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(min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), where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is the number of values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3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1.4406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Mutual information of Student Status and Grade =  0.9928 + 1.4406 - 2.2710 = 0.1624</a:t>
            </a:r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Information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 err="1"/>
              <a:t>Reshef</a:t>
            </a:r>
            <a:r>
              <a:rPr lang="en-US" sz="1500" dirty="0"/>
              <a:t>, David N., </a:t>
            </a:r>
            <a:r>
              <a:rPr lang="en-US" sz="1500" dirty="0" err="1"/>
              <a:t>Yakir</a:t>
            </a:r>
            <a:r>
              <a:rPr lang="en-US" sz="1500" dirty="0"/>
              <a:t> A. </a:t>
            </a:r>
            <a:r>
              <a:rPr lang="en-US" sz="1500" dirty="0" err="1"/>
              <a:t>Reshef</a:t>
            </a:r>
            <a:r>
              <a:rPr lang="en-US" sz="1500" dirty="0"/>
              <a:t>, Hilary K. </a:t>
            </a:r>
            <a:r>
              <a:rPr lang="en-US" sz="1500" dirty="0" err="1"/>
              <a:t>Finucane</a:t>
            </a:r>
            <a:r>
              <a:rPr lang="en-US" sz="1500" dirty="0"/>
              <a:t>, Sharon R. Grossman, </a:t>
            </a:r>
            <a:r>
              <a:rPr lang="en-US" sz="1500" dirty="0" err="1"/>
              <a:t>Gilean</a:t>
            </a:r>
            <a:r>
              <a:rPr lang="en-US" sz="1500" dirty="0"/>
              <a:t> </a:t>
            </a:r>
            <a:r>
              <a:rPr lang="en-US" sz="1500" dirty="0" err="1"/>
              <a:t>McVean</a:t>
            </a:r>
            <a:r>
              <a:rPr lang="en-US" sz="1500" dirty="0"/>
              <a:t>, Peter J. </a:t>
            </a:r>
            <a:r>
              <a:rPr lang="en-US" sz="1500" dirty="0" err="1"/>
              <a:t>Turnbaugh</a:t>
            </a:r>
            <a:r>
              <a:rPr lang="en-US" sz="1500" dirty="0"/>
              <a:t>, Eric S. Lander, Michael </a:t>
            </a:r>
            <a:r>
              <a:rPr lang="en-US" sz="1500" dirty="0" err="1"/>
              <a:t>Mitzenmacher</a:t>
            </a:r>
            <a:r>
              <a:rPr lang="en-US" sz="1500" dirty="0"/>
              <a:t>, and </a:t>
            </a:r>
            <a:r>
              <a:rPr lang="en-US" sz="1500" dirty="0" err="1"/>
              <a:t>Pardis</a:t>
            </a:r>
            <a:r>
              <a:rPr lang="en-US" sz="1500" dirty="0"/>
              <a:t> C. </a:t>
            </a:r>
            <a:r>
              <a:rPr lang="en-US" sz="1500" dirty="0" err="1"/>
              <a:t>Sabeti</a:t>
            </a:r>
            <a:r>
              <a:rPr lang="en-US" sz="1500" dirty="0"/>
              <a:t>. "Detecting novel associations in large data sets." </a:t>
            </a:r>
            <a:r>
              <a:rPr lang="en-US" sz="1500" i="1" dirty="0"/>
              <a:t>science</a:t>
            </a:r>
            <a:r>
              <a:rPr lang="en-US" sz="1500" dirty="0"/>
              <a:t> 334, no. 6062 (2011): 1518-1524.</a:t>
            </a:r>
          </a:p>
          <a:p>
            <a:r>
              <a:rPr lang="en-US" dirty="0"/>
              <a:t>Applies mutual information to two continuous variables</a:t>
            </a:r>
          </a:p>
          <a:p>
            <a:r>
              <a:rPr lang="en-US" dirty="0"/>
              <a:t>Consider the possible </a:t>
            </a:r>
            <a:r>
              <a:rPr lang="en-US" dirty="0" err="1"/>
              <a:t>binnings</a:t>
            </a:r>
            <a:r>
              <a:rPr lang="en-US" dirty="0"/>
              <a:t> of the variables into discrete categories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 N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a typeface="+mn-ea"/>
                <a:cs typeface="+mn-cs"/>
              </a:rPr>
              <a:t>where 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pPr lvl="2" indent="347663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samples (observations, data objects)</a:t>
            </a:r>
            <a:endParaRPr lang="en-US" dirty="0"/>
          </a:p>
          <a:p>
            <a:r>
              <a:rPr lang="en-US" dirty="0"/>
              <a:t>Compute the mutual information</a:t>
            </a:r>
          </a:p>
          <a:p>
            <a:pPr lvl="1"/>
            <a:r>
              <a:rPr lang="en-US" dirty="0"/>
              <a:t>Normalized by log</a:t>
            </a:r>
            <a:r>
              <a:rPr lang="en-US" baseline="-25000" dirty="0"/>
              <a:t>2</a:t>
            </a:r>
            <a:r>
              <a:rPr lang="en-US" dirty="0"/>
              <a:t>(min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)</a:t>
            </a:r>
          </a:p>
          <a:p>
            <a:r>
              <a:rPr lang="en-US" dirty="0"/>
              <a:t>Take the highest value</a:t>
            </a:r>
          </a:p>
        </p:txBody>
      </p:sp>
    </p:spTree>
    <p:extLst>
      <p:ext uri="{BB962C8B-B14F-4D97-AF65-F5344CB8AC3E}">
        <p14:creationId xmlns:p14="http://schemas.microsoft.com/office/powerpoint/2010/main" val="231727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counts, elapsed time (e.g., time to run a race) 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1: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attribute, compute a similarity, </a:t>
            </a:r>
            <a:r>
              <a:rPr lang="en-US" sz="2400" i="1" dirty="0" err="1">
                <a:latin typeface="Times New Roman" pitchFamily="18" charset="0"/>
              </a:rPr>
              <a:t>s</a:t>
            </a:r>
            <a:r>
              <a:rPr lang="en-US" sz="2400" i="1" baseline="-25000" dirty="0" err="1">
                <a:latin typeface="Times New Roman" pitchFamily="18" charset="0"/>
              </a:rPr>
              <a:t>k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b="1" dirty="0">
                <a:latin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n-US" sz="2400" b="1" dirty="0">
                <a:latin typeface="Times New Roman" pitchFamily="18" charset="0"/>
              </a:rPr>
              <a:t>y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dirty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2: Define an indicator variable, </a:t>
            </a:r>
            <a:r>
              <a:rPr lang="en-US" sz="2400" dirty="0">
                <a:sym typeface="Symbol" pitchFamily="18" charset="2"/>
              </a:rPr>
              <a:t>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,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/>
              <a:t>       both objects have a value of 0, or if one of the objects   has a missing value for the </a:t>
            </a:r>
            <a:r>
              <a:rPr lang="en-US" sz="2200" dirty="0" err="1"/>
              <a:t>kth</a:t>
            </a:r>
            <a:r>
              <a:rPr lang="en-US" sz="2200" dirty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May not want to treat all attributes the same.</a:t>
                </a:r>
              </a:p>
              <a:p>
                <a:pPr lvl="1"/>
                <a:r>
                  <a:rPr lang="en-US" dirty="0"/>
                  <a:t>Use non-negative weights </a:t>
                </a:r>
                <a:r>
                  <a:rPr lang="en-US" dirty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Can also define a weighted form of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/>
              <a:t>Discretization and </a:t>
            </a:r>
            <a:r>
              <a:rPr lang="en-US" dirty="0" err="1"/>
              <a:t>Binarization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Attribute Transformation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creation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372" y="1143000"/>
            <a:ext cx="8318500" cy="3124200"/>
          </a:xfrm>
        </p:spPr>
        <p:txBody>
          <a:bodyPr/>
          <a:lstStyle/>
          <a:p>
            <a:r>
              <a:rPr lang="en-US" sz="2200" dirty="0"/>
              <a:t>Combining two or more attributes (or objects) into a single attribute (or object)</a:t>
            </a:r>
          </a:p>
          <a:p>
            <a:r>
              <a:rPr lang="en-US" sz="2200" dirty="0"/>
              <a:t>Purpose</a:t>
            </a:r>
          </a:p>
          <a:p>
            <a:pPr lvl="1"/>
            <a:r>
              <a:rPr lang="en-US" sz="1600" dirty="0"/>
              <a:t>Data reduction -  reduce the number of attributes or objects</a:t>
            </a:r>
          </a:p>
          <a:p>
            <a:pPr lvl="1"/>
            <a:r>
              <a:rPr lang="en-US" sz="1600" dirty="0"/>
              <a:t>Change of scale</a:t>
            </a:r>
          </a:p>
          <a:p>
            <a:pPr lvl="2"/>
            <a:r>
              <a:rPr lang="en-US" sz="1600" dirty="0"/>
              <a:t> Cities aggregated into regions, states, countries, etc.</a:t>
            </a:r>
          </a:p>
          <a:p>
            <a:pPr lvl="2"/>
            <a:r>
              <a:rPr lang="en-US" sz="1600" dirty="0"/>
              <a:t> Days aggregated into weeks, months, or years</a:t>
            </a:r>
          </a:p>
          <a:p>
            <a:pPr lvl="1"/>
            <a:r>
              <a:rPr lang="en-US" sz="1600" dirty="0"/>
              <a:t>More “stable” data -  aggregated data tends to have less variability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508B9-B245-40B3-9120-1E4CFDB8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072537"/>
            <a:ext cx="6400800" cy="217586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/>
              <a:t>The next slide shows </a:t>
            </a:r>
          </a:p>
          <a:p>
            <a:pPr lvl="1"/>
            <a:r>
              <a:rPr lang="en-US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/>
              <a:t>A histogram for the standard deviation of the average yearly precipitation for the same locations.</a:t>
            </a:r>
          </a:p>
          <a:p>
            <a:r>
              <a:rPr lang="en-US"/>
              <a:t>The average yearly precipitation has less variability than the average monthly precipitation. </a:t>
            </a:r>
          </a:p>
          <a:p>
            <a:r>
              <a:rPr lang="en-US"/>
              <a:t>All precipitation measurements (and their standard deviations) are in centimeters.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type of an attribute depends on which of the following properties/operations it possesses:</a:t>
            </a:r>
          </a:p>
          <a:p>
            <a:pPr lvl="1"/>
            <a:r>
              <a:rPr lang="en-US" dirty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>
                <a:sym typeface="Symbol" pitchFamily="18" charset="2"/>
              </a:rPr>
              <a:t>		</a:t>
            </a:r>
            <a:endParaRPr lang="en-US" dirty="0"/>
          </a:p>
          <a:p>
            <a:pPr lvl="1"/>
            <a:r>
              <a:rPr lang="en-US" dirty="0"/>
              <a:t>Order:  			</a:t>
            </a:r>
            <a:r>
              <a:rPr lang="en-US" sz="2800" dirty="0"/>
              <a:t>&lt;  &gt;</a:t>
            </a:r>
            <a:r>
              <a:rPr lang="en-US" dirty="0"/>
              <a:t>  		</a:t>
            </a:r>
          </a:p>
          <a:p>
            <a:pPr lvl="1"/>
            <a:r>
              <a:rPr lang="en-US" dirty="0"/>
              <a:t>Differences are		</a:t>
            </a:r>
            <a:r>
              <a:rPr lang="en-US" sz="2800" dirty="0"/>
              <a:t>+  -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meaningful : 		</a:t>
            </a:r>
          </a:p>
          <a:p>
            <a:pPr lvl="1"/>
            <a:r>
              <a:rPr lang="en-US" dirty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/>
              <a:t>Nominal attribute: distinctness</a:t>
            </a:r>
          </a:p>
          <a:p>
            <a:pPr lvl="1"/>
            <a:r>
              <a:rPr lang="en-US" dirty="0"/>
              <a:t>Ordinal attribute: distinctness &amp; order</a:t>
            </a:r>
          </a:p>
          <a:p>
            <a:pPr lvl="1"/>
            <a:r>
              <a:rPr lang="en-US" dirty="0"/>
              <a:t>Interval attribute: distinctness, order &amp; meaningful differences</a:t>
            </a:r>
          </a:p>
          <a:p>
            <a:pPr lvl="1"/>
            <a:r>
              <a:rPr lang="en-US" dirty="0"/>
              <a:t>Ratio attribute: all 4 properties/operations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66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 used in both unsupervised and supervised settings</a:t>
            </a:r>
            <a:endParaRPr lang="en-US" sz="2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868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interval width</a:t>
            </a:r>
            <a:r>
              <a:rPr lang="en-US" sz="2400"/>
              <a:t> approach used to obtain 4 values.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frequency</a:t>
            </a:r>
            <a:r>
              <a:rPr lang="en-US" sz="2400"/>
              <a:t> 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76338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K-means</a:t>
            </a:r>
            <a:r>
              <a:rPr lang="en-US" sz="2400"/>
              <a:t> 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Supervised Settings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1"/>
            <a:ext cx="8318500" cy="1371600"/>
          </a:xfrm>
        </p:spPr>
        <p:txBody>
          <a:bodyPr/>
          <a:lstStyle/>
          <a:p>
            <a:pPr lvl="1"/>
            <a:r>
              <a:rPr lang="en-US" sz="2000" dirty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000" dirty="0"/>
              <a:t>We give an illustration of the usefulness of discretization using the following example.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689ED-8C4F-4D09-A88B-4B06DB7B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99361"/>
            <a:ext cx="6400800" cy="34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30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Binarization maps a continuous or categorical attribute into one or more binary variables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88A01-8704-4203-9A16-AB2253E8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43200"/>
            <a:ext cx="8229600" cy="253083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C66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x</a:t>
            </a:r>
            <a:r>
              <a:rPr lang="en-US" sz="2600" baseline="30000" dirty="0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CC66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1066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17358" imgH="1290648" progId="Word.Document.8">
                  <p:embed/>
                </p:oleObj>
              </mc:Choice>
              <mc:Fallback>
                <p:oleObj name="Document" r:id="rId3" imgW="5617358" imgH="1290648" progId="Word.Document.8">
                  <p:embed/>
                  <p:pic>
                    <p:nvPicPr>
                      <p:cNvPr id="0" name="Object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553200" y="1371600"/>
            <a:ext cx="2438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Net Primary Production (NPP) is a measure of plant growth used by ecosystem scientists.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dirty="0"/>
              <a:t>Is it physically meaningful to say that a temperature of 10 </a:t>
            </a:r>
            <a:r>
              <a:rPr lang="en-US" dirty="0">
                <a:latin typeface="Sylfaen" pitchFamily="18" charset="0"/>
              </a:rPr>
              <a:t>°</a:t>
            </a:r>
            <a:r>
              <a:rPr lang="en-US" dirty="0"/>
              <a:t> is twice that of 5</a:t>
            </a:r>
            <a:r>
              <a:rPr lang="en-US" dirty="0">
                <a:latin typeface="Sylfaen" pitchFamily="18" charset="0"/>
              </a:rPr>
              <a:t>° </a:t>
            </a:r>
            <a:r>
              <a:rPr lang="en-US" dirty="0"/>
              <a:t>on </a:t>
            </a:r>
          </a:p>
          <a:p>
            <a:pPr lvl="1"/>
            <a:r>
              <a:rPr lang="en-US" dirty="0"/>
              <a:t>the Celsius scale?</a:t>
            </a:r>
          </a:p>
          <a:p>
            <a:pPr lvl="1"/>
            <a:r>
              <a:rPr lang="en-US" dirty="0"/>
              <a:t>the Fahrenheit scale?</a:t>
            </a:r>
          </a:p>
          <a:p>
            <a:pPr lvl="1"/>
            <a:r>
              <a:rPr lang="en-US" dirty="0"/>
              <a:t>the Kelvin scale?</a:t>
            </a:r>
          </a:p>
          <a:p>
            <a:pPr lvl="1"/>
            <a:endParaRPr lang="en-US" dirty="0"/>
          </a:p>
          <a:p>
            <a:r>
              <a:rPr lang="en-US" dirty="0"/>
              <a:t>Consider measuring the height above average</a:t>
            </a:r>
          </a:p>
          <a:p>
            <a:pPr lvl="1"/>
            <a:r>
              <a:rPr lang="en-US" dirty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/>
              <a:t>Is this situation analogous to that of temperature?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/>
        </p:nvGraphicFramePr>
        <p:xfrm>
          <a:off x="1077913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27074" imgH="1289206" progId="Word.Document.8">
                  <p:embed/>
                </p:oleObj>
              </mc:Choice>
              <mc:Fallback>
                <p:oleObj name="Document" r:id="rId3" imgW="5627074" imgH="1289206" progId="Word.Document.8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24046863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Purpose:</a:t>
            </a:r>
          </a:p>
          <a:p>
            <a:pPr lvl="1">
              <a:lnSpc>
                <a:spcPct val="90000"/>
              </a:lnSpc>
            </a:pPr>
            <a:r>
              <a:rPr lang="en-US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/>
              <a:t>Others: supervised and non-linear techniques</a:t>
            </a:r>
          </a:p>
        </p:txBody>
      </p:sp>
    </p:spTree>
    <p:extLst>
      <p:ext uri="{BB962C8B-B14F-4D97-AF65-F5344CB8AC3E}">
        <p14:creationId xmlns:p14="http://schemas.microsoft.com/office/powerpoint/2010/main" val="269087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is to find a projection that captures the largest  amount of variation in data</a:t>
            </a:r>
          </a:p>
          <a:p>
            <a:endParaRPr lang="en-US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4769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</p:spTree>
    <p:extLst>
      <p:ext uri="{BB962C8B-B14F-4D97-AF65-F5344CB8AC3E}">
        <p14:creationId xmlns:p14="http://schemas.microsoft.com/office/powerpoint/2010/main" val="17118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5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31882422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26093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/>
        </p:nvGraphicFramePr>
        <p:xfrm>
          <a:off x="284163" y="538163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72080" imgH="5375817" progId="Word.Document.8">
                  <p:embed/>
                </p:oleObj>
              </mc:Choice>
              <mc:Fallback>
                <p:oleObj name="Document" r:id="rId2" imgW="8572080" imgH="5375817" progId="Word.Document.8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538163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146481709</TotalTime>
  <Pages>3</Pages>
  <Words>4890</Words>
  <Application>Microsoft Office PowerPoint</Application>
  <PresentationFormat>On-screen Show (4:3)</PresentationFormat>
  <Paragraphs>761</Paragraphs>
  <Slides>87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87</vt:i4>
      </vt:variant>
    </vt:vector>
  </HeadingPairs>
  <TitlesOfParts>
    <vt:vector size="105" baseType="lpstr">
      <vt:lpstr>MS Mincho</vt:lpstr>
      <vt:lpstr>Arial</vt:lpstr>
      <vt:lpstr>Cambria</vt:lpstr>
      <vt:lpstr>Cambria Math</vt:lpstr>
      <vt:lpstr>cmmi10</vt:lpstr>
      <vt:lpstr>Monotype Sorts</vt:lpstr>
      <vt:lpstr>Sylfaen</vt:lpstr>
      <vt:lpstr>Symbol</vt:lpstr>
      <vt:lpstr>Tahoma</vt:lpstr>
      <vt:lpstr>Times New Roman</vt:lpstr>
      <vt:lpstr>Wingdings</vt:lpstr>
      <vt:lpstr>LC.BRev.FY97</vt:lpstr>
      <vt:lpstr>Document</vt:lpstr>
      <vt:lpstr>VISIO</vt:lpstr>
      <vt:lpstr>Visio</vt:lpstr>
      <vt:lpstr>Worksheet</vt:lpstr>
      <vt:lpstr>Equation</vt:lpstr>
      <vt:lpstr>Bitmap Image</vt:lpstr>
      <vt:lpstr>Data Mining: Data</vt:lpstr>
      <vt:lpstr>Outline</vt:lpstr>
      <vt:lpstr>What is Data?</vt:lpstr>
      <vt:lpstr>Attribute Values</vt:lpstr>
      <vt:lpstr>Measurement of Length 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Critiques of the attribute categorization </vt:lpstr>
      <vt:lpstr>Key Messages for Attribute Types</vt:lpstr>
      <vt:lpstr>Important Characteristics of Data</vt:lpstr>
      <vt:lpstr>Types of data sets 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Correlation measures the linear relationship between objects</vt:lpstr>
      <vt:lpstr>Visually Evaluating Correlation</vt:lpstr>
      <vt:lpstr>Drawback of Correlation</vt:lpstr>
      <vt:lpstr>Correlation vs Cosine vs Euclidean Distance</vt:lpstr>
      <vt:lpstr>Correlation vs cosine vs Euclidean distance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Mutual Information</vt:lpstr>
      <vt:lpstr>Mutual Information Example</vt:lpstr>
      <vt:lpstr>Maximal Information Coefficient</vt:lpstr>
      <vt:lpstr>General Approach for Combining Similarities</vt:lpstr>
      <vt:lpstr>Using Weights to Combine Similarities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Sample Size</vt:lpstr>
      <vt:lpstr>Discretization</vt:lpstr>
      <vt:lpstr>Unsupervised Discretization</vt:lpstr>
      <vt:lpstr>Unsupervised Discretization</vt:lpstr>
      <vt:lpstr>Unsupervised Discretization</vt:lpstr>
      <vt:lpstr>Unsupervised Discretization</vt:lpstr>
      <vt:lpstr>Discretization in Supervised Settings</vt:lpstr>
      <vt:lpstr>Binarization</vt:lpstr>
      <vt:lpstr>Attribute Transformation</vt:lpstr>
      <vt:lpstr>PowerPoint Presentation</vt:lpstr>
      <vt:lpstr>PowerPoint Presentation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sunil regmi</cp:lastModifiedBy>
  <cp:revision>613</cp:revision>
  <cp:lastPrinted>2019-08-22T18:06:35Z</cp:lastPrinted>
  <dcterms:created xsi:type="dcterms:W3CDTF">1998-03-18T13:44:31Z</dcterms:created>
  <dcterms:modified xsi:type="dcterms:W3CDTF">2025-03-23T17:41:02Z</dcterms:modified>
</cp:coreProperties>
</file>